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355" r:id="rId2"/>
    <p:sldId id="369" r:id="rId3"/>
    <p:sldId id="359" r:id="rId4"/>
    <p:sldId id="372" r:id="rId5"/>
    <p:sldId id="373" r:id="rId6"/>
    <p:sldId id="374" r:id="rId7"/>
    <p:sldId id="375" r:id="rId8"/>
    <p:sldId id="380" r:id="rId9"/>
    <p:sldId id="387" r:id="rId10"/>
    <p:sldId id="382" r:id="rId11"/>
    <p:sldId id="385" r:id="rId12"/>
    <p:sldId id="383" r:id="rId13"/>
    <p:sldId id="386" r:id="rId14"/>
    <p:sldId id="381" r:id="rId15"/>
    <p:sldId id="358" r:id="rId16"/>
  </p:sldIdLst>
  <p:sldSz cx="12192000" cy="6858000"/>
  <p:notesSz cx="6858000" cy="9144000"/>
  <p:defaultText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ple 2"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89"/>
    <a:srgbClr val="003683"/>
    <a:srgbClr val="EF3E40"/>
    <a:srgbClr val="003F88"/>
    <a:srgbClr val="F03534"/>
    <a:srgbClr val="4478AB"/>
    <a:srgbClr val="ED3D3D"/>
    <a:srgbClr val="EE3F3E"/>
    <a:srgbClr val="FDCA02"/>
    <a:srgbClr val="003B8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2" autoAdjust="0"/>
  </p:normalViewPr>
  <p:slideViewPr>
    <p:cSldViewPr snapToGrid="0" snapToObjects="1">
      <p:cViewPr>
        <p:scale>
          <a:sx n="50" d="100"/>
          <a:sy n="50" d="100"/>
        </p:scale>
        <p:origin x="1260" y="16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9" d="100"/>
          <a:sy n="59" d="100"/>
        </p:scale>
        <p:origin x="1746"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ya Bhardwaj" userId="75734b85117f369c" providerId="LiveId" clId="{C223F2E0-DCF9-4E0C-941B-38AC3266D352}"/>
    <pc:docChg chg="modSld">
      <pc:chgData name="Diya Bhardwaj" userId="75734b85117f369c" providerId="LiveId" clId="{C223F2E0-DCF9-4E0C-941B-38AC3266D352}" dt="2024-10-23T04:04:59.367" v="6" actId="1076"/>
      <pc:docMkLst>
        <pc:docMk/>
      </pc:docMkLst>
      <pc:sldChg chg="modSp mod">
        <pc:chgData name="Diya Bhardwaj" userId="75734b85117f369c" providerId="LiveId" clId="{C223F2E0-DCF9-4E0C-941B-38AC3266D352}" dt="2024-10-23T04:04:43.566" v="4" actId="1076"/>
        <pc:sldMkLst>
          <pc:docMk/>
          <pc:sldMk cId="2247483248" sldId="359"/>
        </pc:sldMkLst>
        <pc:spChg chg="mod">
          <ac:chgData name="Diya Bhardwaj" userId="75734b85117f369c" providerId="LiveId" clId="{C223F2E0-DCF9-4E0C-941B-38AC3266D352}" dt="2024-10-23T04:04:43.566" v="4" actId="1076"/>
          <ac:spMkLst>
            <pc:docMk/>
            <pc:sldMk cId="2247483248" sldId="359"/>
            <ac:spMk id="4" creationId="{00000000-0000-0000-0000-000000000000}"/>
          </ac:spMkLst>
        </pc:spChg>
      </pc:sldChg>
      <pc:sldChg chg="modSp mod">
        <pc:chgData name="Diya Bhardwaj" userId="75734b85117f369c" providerId="LiveId" clId="{C223F2E0-DCF9-4E0C-941B-38AC3266D352}" dt="2024-10-23T04:04:23.188" v="2" actId="20577"/>
        <pc:sldMkLst>
          <pc:docMk/>
          <pc:sldMk cId="1667663207" sldId="369"/>
        </pc:sldMkLst>
        <pc:spChg chg="mod">
          <ac:chgData name="Diya Bhardwaj" userId="75734b85117f369c" providerId="LiveId" clId="{C223F2E0-DCF9-4E0C-941B-38AC3266D352}" dt="2024-10-23T04:04:23.188" v="2" actId="20577"/>
          <ac:spMkLst>
            <pc:docMk/>
            <pc:sldMk cId="1667663207" sldId="369"/>
            <ac:spMk id="6" creationId="{00000000-0000-0000-0000-000000000000}"/>
          </ac:spMkLst>
        </pc:spChg>
      </pc:sldChg>
      <pc:sldChg chg="modSp mod">
        <pc:chgData name="Diya Bhardwaj" userId="75734b85117f369c" providerId="LiveId" clId="{C223F2E0-DCF9-4E0C-941B-38AC3266D352}" dt="2024-10-23T04:04:59.367" v="6" actId="1076"/>
        <pc:sldMkLst>
          <pc:docMk/>
          <pc:sldMk cId="2247483248" sldId="372"/>
        </pc:sldMkLst>
        <pc:spChg chg="mod">
          <ac:chgData name="Diya Bhardwaj" userId="75734b85117f369c" providerId="LiveId" clId="{C223F2E0-DCF9-4E0C-941B-38AC3266D352}" dt="2024-10-23T04:04:59.367" v="6" actId="1076"/>
          <ac:spMkLst>
            <pc:docMk/>
            <pc:sldMk cId="2247483248" sldId="372"/>
            <ac:spMk id="4"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8833F3-6894-4446-9DD7-7BF5273401C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EF6AF53-87C6-44D6-8DF0-82D50DF3A3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AC3275-9D44-403D-A9EB-A3A69884D368}" type="datetimeFigureOut">
              <a:rPr lang="en-US" smtClean="0"/>
              <a:pPr/>
              <a:t>12/6/2024</a:t>
            </a:fld>
            <a:endParaRPr lang="en-US"/>
          </a:p>
        </p:txBody>
      </p:sp>
      <p:sp>
        <p:nvSpPr>
          <p:cNvPr id="4" name="Footer Placeholder 3">
            <a:extLst>
              <a:ext uri="{FF2B5EF4-FFF2-40B4-BE49-F238E27FC236}">
                <a16:creationId xmlns:a16="http://schemas.microsoft.com/office/drawing/2014/main" id="{4A2EFB75-7C7E-4071-8E1E-D75D344B1E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1A295B7-2BD5-4BB8-9CAC-58DBCA39BE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83D9E9-DEB7-4D51-A02F-CCFF7D723D36}" type="slidenum">
              <a:rPr lang="en-US" smtClean="0"/>
              <a:pPr/>
              <a:t>‹#›</a:t>
            </a:fld>
            <a:endParaRPr lang="en-US"/>
          </a:p>
        </p:txBody>
      </p:sp>
    </p:spTree>
    <p:extLst>
      <p:ext uri="{BB962C8B-B14F-4D97-AF65-F5344CB8AC3E}">
        <p14:creationId xmlns:p14="http://schemas.microsoft.com/office/powerpoint/2010/main" val="23770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C79F9-0E80-4B59-BFBF-922194FB6FE7}" type="datetimeFigureOut">
              <a:rPr lang="en-US" smtClean="0"/>
              <a:pPr/>
              <a:t>12/6/2024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85012C-24FD-4033-9E4F-17EFABF705B6}" type="slidenum">
              <a:rPr lang="en-US" smtClean="0"/>
              <a:pPr/>
              <a:t>‹#›</a:t>
            </a:fld>
            <a:endParaRPr lang="en-US"/>
          </a:p>
        </p:txBody>
      </p:sp>
    </p:spTree>
    <p:extLst>
      <p:ext uri="{BB962C8B-B14F-4D97-AF65-F5344CB8AC3E}">
        <p14:creationId xmlns:p14="http://schemas.microsoft.com/office/powerpoint/2010/main" val="370994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16370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238785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3529919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12/6/2024</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073720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2811830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12/6/2024</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78771406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5" r:id="rId3"/>
    <p:sldLayoutId id="2147483663" r:id="rId4"/>
    <p:sldLayoutId id="2147483650" r:id="rId5"/>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mapsplatform.google.com/india/?utm_source=google&amp;utm_medium=cpc&amp;utm_campaign=google_maps_non_brand_india&amp;gad_source=1&amp;gclid=CjwKCAjwreW2BhBhEiwAavLwfBNDlxkvCX_lpP7-VYcH_TyD8Jumj26N8fO4x3MWLkUL_WY4k_7RDxoChHUQAvD_BwE&amp;gclsrc=aw.ds" TargetMode="External"/><Relationship Id="rId7" Type="http://schemas.openxmlformats.org/officeDocument/2006/relationships/hyperlink" Target="https://www.sciencedirect.com/journal/isprs-journal-of-photogrammetry-and-remote-sensing" TargetMode="External"/><Relationship Id="rId2" Type="http://schemas.openxmlformats.org/officeDocument/2006/relationships/hyperlink" Target="https://docs.mapbox.com/help/glossary/mapbox-js/" TargetMode="External"/><Relationship Id="rId1" Type="http://schemas.openxmlformats.org/officeDocument/2006/relationships/slideLayout" Target="../slideLayouts/slideLayout2.xml"/><Relationship Id="rId6" Type="http://schemas.openxmlformats.org/officeDocument/2006/relationships/hyperlink" Target="https://www.iirs.gov.in/iirs/sites/default/files/pdf/2023/Overview_of_Remote_Sensing_and_GIS_Applications_E-Book.pdf" TargetMode="External"/><Relationship Id="rId5" Type="http://schemas.openxmlformats.org/officeDocument/2006/relationships/hyperlink" Target="https://www.youtube.com/watch?v=J7eyI1ClDOA" TargetMode="External"/><Relationship Id="rId4" Type="http://schemas.openxmlformats.org/officeDocument/2006/relationships/hyperlink" Target="https://www.pmi.org/pmbok-guide-standards/foundational/pmb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6953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Current Progress</a:t>
            </a:r>
          </a:p>
        </p:txBody>
      </p:sp>
      <p:pic>
        <p:nvPicPr>
          <p:cNvPr id="5" name="Content Placeholder 4">
            <a:extLst>
              <a:ext uri="{FF2B5EF4-FFF2-40B4-BE49-F238E27FC236}">
                <a16:creationId xmlns:a16="http://schemas.microsoft.com/office/drawing/2014/main" id="{D696C353-63D2-5A70-1D94-C422389F1BE7}"/>
              </a:ext>
            </a:extLst>
          </p:cNvPr>
          <p:cNvPicPr>
            <a:picLocks noGrp="1" noChangeAspect="1"/>
          </p:cNvPicPr>
          <p:nvPr>
            <p:ph idx="1"/>
          </p:nvPr>
        </p:nvPicPr>
        <p:blipFill rotWithShape="1">
          <a:blip r:embed="rId2"/>
          <a:srcRect r="29897" b="35083"/>
          <a:stretch/>
        </p:blipFill>
        <p:spPr>
          <a:xfrm>
            <a:off x="356160" y="3058885"/>
            <a:ext cx="5625046" cy="2938153"/>
          </a:xfrm>
          <a:ln w="6350">
            <a:solidFill>
              <a:schemeClr val="tx1"/>
            </a:solidFill>
          </a:ln>
        </p:spPr>
      </p:pic>
      <p:pic>
        <p:nvPicPr>
          <p:cNvPr id="7" name="Picture 6">
            <a:extLst>
              <a:ext uri="{FF2B5EF4-FFF2-40B4-BE49-F238E27FC236}">
                <a16:creationId xmlns:a16="http://schemas.microsoft.com/office/drawing/2014/main" id="{D9EAE0E4-F99C-81BA-4E35-CA5C41914BA5}"/>
              </a:ext>
            </a:extLst>
          </p:cNvPr>
          <p:cNvPicPr>
            <a:picLocks noChangeAspect="1"/>
          </p:cNvPicPr>
          <p:nvPr/>
        </p:nvPicPr>
        <p:blipFill>
          <a:blip r:embed="rId3"/>
          <a:stretch>
            <a:fillRect/>
          </a:stretch>
        </p:blipFill>
        <p:spPr>
          <a:xfrm>
            <a:off x="6127617" y="3058885"/>
            <a:ext cx="5973132" cy="2938153"/>
          </a:xfrm>
          <a:prstGeom prst="rect">
            <a:avLst/>
          </a:prstGeom>
          <a:ln w="6350">
            <a:solidFill>
              <a:schemeClr val="tx1"/>
            </a:solidFill>
          </a:ln>
        </p:spPr>
      </p:pic>
      <p:sp>
        <p:nvSpPr>
          <p:cNvPr id="3" name="TextBox 2">
            <a:extLst>
              <a:ext uri="{FF2B5EF4-FFF2-40B4-BE49-F238E27FC236}">
                <a16:creationId xmlns:a16="http://schemas.microsoft.com/office/drawing/2014/main" id="{C829FEF9-D1E7-57C6-C2BF-C5D757D8D556}"/>
              </a:ext>
            </a:extLst>
          </p:cNvPr>
          <p:cNvSpPr txBox="1"/>
          <p:nvPr/>
        </p:nvSpPr>
        <p:spPr>
          <a:xfrm>
            <a:off x="457200" y="1465097"/>
            <a:ext cx="11643549" cy="1154162"/>
          </a:xfrm>
          <a:prstGeom prst="rect">
            <a:avLst/>
          </a:prstGeom>
          <a:noFill/>
        </p:spPr>
        <p:txBody>
          <a:bodyPr wrap="square" rtlCol="0">
            <a:spAutoFit/>
          </a:bodyPr>
          <a:lstStyle/>
          <a:p>
            <a:r>
              <a:rPr lang="en-US" sz="2300" dirty="0">
                <a:latin typeface="Times New Roman" panose="02020603050405020304" pitchFamily="18" charset="0"/>
                <a:cs typeface="Times New Roman" panose="02020603050405020304" pitchFamily="18" charset="0"/>
              </a:rPr>
              <a:t>Developed a basic visualizer for Dijkstra and A* algorithms, allowing users to see the pathfinding processes in action. The visualizer provides a step-by-step representation of how each algorithm traverses nodes to identify the optimal route between selected points on the map</a:t>
            </a:r>
            <a:endParaRPr lang="en-IN"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8982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Current Progress</a:t>
            </a:r>
          </a:p>
        </p:txBody>
      </p:sp>
      <p:pic>
        <p:nvPicPr>
          <p:cNvPr id="8" name="Content Placeholder 7">
            <a:extLst>
              <a:ext uri="{FF2B5EF4-FFF2-40B4-BE49-F238E27FC236}">
                <a16:creationId xmlns:a16="http://schemas.microsoft.com/office/drawing/2014/main" id="{70EF8CCD-80AA-93D6-A316-0BAA49175F90}"/>
              </a:ext>
            </a:extLst>
          </p:cNvPr>
          <p:cNvPicPr>
            <a:picLocks noGrp="1" noChangeAspect="1"/>
          </p:cNvPicPr>
          <p:nvPr>
            <p:ph idx="1"/>
          </p:nvPr>
        </p:nvPicPr>
        <p:blipFill>
          <a:blip r:embed="rId2"/>
          <a:stretch>
            <a:fillRect/>
          </a:stretch>
        </p:blipFill>
        <p:spPr>
          <a:xfrm>
            <a:off x="457200" y="1570039"/>
            <a:ext cx="8170991" cy="4525963"/>
          </a:xfrm>
          <a:ln w="6350">
            <a:solidFill>
              <a:schemeClr val="tx1"/>
            </a:solidFill>
          </a:ln>
        </p:spPr>
      </p:pic>
      <p:sp>
        <p:nvSpPr>
          <p:cNvPr id="9" name="TextBox 8">
            <a:extLst>
              <a:ext uri="{FF2B5EF4-FFF2-40B4-BE49-F238E27FC236}">
                <a16:creationId xmlns:a16="http://schemas.microsoft.com/office/drawing/2014/main" id="{DA723A63-251F-2370-CC8D-94C59AAE117B}"/>
              </a:ext>
            </a:extLst>
          </p:cNvPr>
          <p:cNvSpPr txBox="1"/>
          <p:nvPr/>
        </p:nvSpPr>
        <p:spPr>
          <a:xfrm>
            <a:off x="8918369" y="1541397"/>
            <a:ext cx="3063834"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Developed a user interface for the project using OpenStreetMap (OSM) as the primary map platform. This interface allows users to interact with a city-wide map, where they can select cities to connect and mark essential landmarks like hospitals, offices, government buildings, airports, and stations.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5782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Achieved Deliverables</a:t>
            </a:r>
          </a:p>
        </p:txBody>
      </p:sp>
      <p:sp>
        <p:nvSpPr>
          <p:cNvPr id="4" name="Content Placeholder 3">
            <a:extLst>
              <a:ext uri="{FF2B5EF4-FFF2-40B4-BE49-F238E27FC236}">
                <a16:creationId xmlns:a16="http://schemas.microsoft.com/office/drawing/2014/main" id="{C78FCEE5-16A6-E892-A416-ABE6E4974E7C}"/>
              </a:ext>
            </a:extLst>
          </p:cNvPr>
          <p:cNvSpPr>
            <a:spLocks noGrp="1"/>
          </p:cNvSpPr>
          <p:nvPr>
            <p:ph idx="1"/>
          </p:nvPr>
        </p:nvSpPr>
        <p:spPr>
          <a:xfrm>
            <a:off x="457200" y="1435101"/>
            <a:ext cx="10972800" cy="4525963"/>
          </a:xfrm>
        </p:spPr>
        <p:txBody>
          <a:bodyPr>
            <a:noAutofit/>
          </a:bodyPr>
          <a:lstStyle/>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1. Integration of OpenStreetMap</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Successfully integrated OpenStreetMap data into the codebase for accurate mapping and route planning.</a:t>
            </a:r>
          </a:p>
          <a:p>
            <a:pPr marL="114309" marR="581025" indent="0" algn="just">
              <a:spcBef>
                <a:spcPts val="295"/>
              </a:spcBef>
              <a:spcAft>
                <a:spcPts val="0"/>
              </a:spcAft>
              <a:buNone/>
            </a:pP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2. Straight Distance Mapping Feature</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Implemented the ability to calculate and display straight-line distance between selected points on the map.</a:t>
            </a: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endParaRPr lang="en-US" sz="1200" b="1" spc="-35"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3. Algorithm Implementation</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Applied and integrated the following algorithms:</a:t>
            </a:r>
            <a:endParaRPr lang="en-IN" sz="1200" dirty="0">
              <a:effectLst/>
              <a:latin typeface="Times New Roman" panose="02020603050405020304" pitchFamily="18" charset="0"/>
              <a:ea typeface="Times New Roman" panose="02020603050405020304" pitchFamily="18" charset="0"/>
            </a:endParaRPr>
          </a:p>
          <a:p>
            <a:pPr marL="742950" marR="581025" lvl="1" indent="-285750" algn="just">
              <a:spcBef>
                <a:spcPts val="295"/>
              </a:spcBef>
              <a:spcAft>
                <a:spcPts val="0"/>
              </a:spcAft>
              <a:buFont typeface="Courier New" panose="02070309020205020404" pitchFamily="49" charset="0"/>
              <a:buChar char="o"/>
            </a:pPr>
            <a:r>
              <a:rPr lang="en-US" sz="1200" spc="-35" dirty="0">
                <a:effectLst/>
                <a:latin typeface="Times New Roman" panose="02020603050405020304" pitchFamily="18" charset="0"/>
                <a:ea typeface="Times New Roman" panose="02020603050405020304" pitchFamily="18" charset="0"/>
              </a:rPr>
              <a:t>Dijkstra’s Algorithm</a:t>
            </a:r>
            <a:endParaRPr lang="en-IN" sz="1200" dirty="0">
              <a:effectLst/>
              <a:latin typeface="Times New Roman" panose="02020603050405020304" pitchFamily="18" charset="0"/>
              <a:ea typeface="Times New Roman" panose="02020603050405020304" pitchFamily="18" charset="0"/>
            </a:endParaRPr>
          </a:p>
          <a:p>
            <a:pPr marL="742950" marR="581025" lvl="1" indent="-285750" algn="just">
              <a:spcBef>
                <a:spcPts val="295"/>
              </a:spcBef>
              <a:spcAft>
                <a:spcPts val="0"/>
              </a:spcAft>
              <a:buFont typeface="Courier New" panose="02070309020205020404" pitchFamily="49" charset="0"/>
              <a:buChar char="o"/>
            </a:pPr>
            <a:r>
              <a:rPr lang="en-US" sz="1200" spc="-35" dirty="0">
                <a:effectLst/>
                <a:latin typeface="Times New Roman" panose="02020603050405020304" pitchFamily="18" charset="0"/>
                <a:ea typeface="Times New Roman" panose="02020603050405020304" pitchFamily="18" charset="0"/>
              </a:rPr>
              <a:t>A Algorithm*</a:t>
            </a:r>
            <a:endParaRPr lang="en-IN" sz="1200" dirty="0">
              <a:effectLst/>
              <a:latin typeface="Times New Roman" panose="02020603050405020304" pitchFamily="18" charset="0"/>
              <a:ea typeface="Times New Roman" panose="02020603050405020304" pitchFamily="18" charset="0"/>
            </a:endParaRPr>
          </a:p>
          <a:p>
            <a:pPr marL="742950" marR="581025" lvl="1" indent="-285750" algn="just">
              <a:spcBef>
                <a:spcPts val="295"/>
              </a:spcBef>
              <a:spcAft>
                <a:spcPts val="0"/>
              </a:spcAft>
              <a:buFont typeface="Courier New" panose="02070309020205020404" pitchFamily="49" charset="0"/>
              <a:buChar char="o"/>
            </a:pPr>
            <a:r>
              <a:rPr lang="en-US" sz="1200" spc="-35" dirty="0">
                <a:effectLst/>
                <a:latin typeface="Times New Roman" panose="02020603050405020304" pitchFamily="18" charset="0"/>
                <a:ea typeface="Times New Roman" panose="02020603050405020304" pitchFamily="18" charset="0"/>
              </a:rPr>
              <a:t>Breadth-First Search (BFS)</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for efficient pathfinding and route optimization.</a:t>
            </a: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endParaRPr lang="en-US" sz="1200" b="1" spc="-35"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4. Algorithm Visualization</a:t>
            </a:r>
            <a:endParaRPr lang="en-IN" sz="1200" dirty="0">
              <a:effectLst/>
              <a:latin typeface="Times New Roman" panose="02020603050405020304" pitchFamily="18" charset="0"/>
              <a:ea typeface="Times New Roman" panose="02020603050405020304" pitchFamily="18" charset="0"/>
            </a:endParaRPr>
          </a:p>
          <a:p>
            <a:pPr marL="228600"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Developed visualizations for the implemented algorithms, aiding in better understanding and analysis of algorithmic processes on map datapoints.</a:t>
            </a: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endParaRPr lang="en-US" sz="1200" b="1" spc="-35"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5. Map </a:t>
            </a:r>
            <a:r>
              <a:rPr lang="en-US" sz="1200" b="1" spc="-35" dirty="0" err="1">
                <a:effectLst/>
                <a:latin typeface="Times New Roman" panose="02020603050405020304" pitchFamily="18" charset="0"/>
                <a:ea typeface="Times New Roman" panose="02020603050405020304" pitchFamily="18" charset="0"/>
              </a:rPr>
              <a:t>DataPoint</a:t>
            </a:r>
            <a:r>
              <a:rPr lang="en-US" sz="1200" b="1" spc="-35" dirty="0">
                <a:effectLst/>
                <a:latin typeface="Times New Roman" panose="02020603050405020304" pitchFamily="18" charset="0"/>
                <a:ea typeface="Times New Roman" panose="02020603050405020304" pitchFamily="18" charset="0"/>
              </a:rPr>
              <a:t> Integration</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Implemented functionality to apply pathfinding algorithms to specific map datapoints, allowing users to visualize optimal routes on a map.</a:t>
            </a: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endParaRPr lang="en-US" sz="1200" b="1" spc="-35"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6. User Interaction Features</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Developed user interface features to allow users to interact with the map, select points, and visualize paths computed by the algorithms.</a:t>
            </a:r>
            <a:endParaRPr lang="en-IN" sz="12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endParaRPr lang="en-US" sz="1200" b="1" spc="-35"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200" b="1" spc="-35" dirty="0">
                <a:effectLst/>
                <a:latin typeface="Times New Roman" panose="02020603050405020304" pitchFamily="18" charset="0"/>
                <a:ea typeface="Times New Roman" panose="02020603050405020304" pitchFamily="18" charset="0"/>
              </a:rPr>
              <a:t>7. Efficient Visualization for Algorithm Comparison</a:t>
            </a:r>
            <a:endParaRPr lang="en-IN" sz="12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200" spc="-35" dirty="0">
                <a:effectLst/>
                <a:latin typeface="Times New Roman" panose="02020603050405020304" pitchFamily="18" charset="0"/>
                <a:ea typeface="Times New Roman" panose="02020603050405020304" pitchFamily="18" charset="0"/>
              </a:rPr>
              <a:t>Created an effective platform to compare the performance and results of different pathfinding algorithms through visual representation on the map.</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5128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AC31-5BD3-8E50-021F-B3266AA66338}"/>
              </a:ext>
            </a:extLst>
          </p:cNvPr>
          <p:cNvSpPr>
            <a:spLocks noGrp="1"/>
          </p:cNvSpPr>
          <p:nvPr>
            <p:ph type="title"/>
          </p:nvPr>
        </p:nvSpPr>
        <p:spPr/>
        <p:txBody>
          <a:bodyPr>
            <a:normAutofit/>
          </a:bodyPr>
          <a:lstStyle/>
          <a:p>
            <a:pPr marL="0" marR="581025" indent="0">
              <a:spcBef>
                <a:spcPts val="295"/>
              </a:spcBef>
              <a:spcAft>
                <a:spcPts val="0"/>
              </a:spcAft>
              <a:buNone/>
            </a:pPr>
            <a:r>
              <a:rPr lang="en-US" sz="4400">
                <a:effectLst/>
                <a:latin typeface="Times New Roman" panose="02020603050405020304" pitchFamily="18" charset="0"/>
                <a:ea typeface="Times New Roman" panose="02020603050405020304" pitchFamily="18" charset="0"/>
              </a:rPr>
              <a:t>Planned Improvements</a:t>
            </a:r>
            <a:endParaRPr lang="en-IN" sz="4400" dirty="0">
              <a:effectLst/>
              <a:latin typeface="Times New Roman" panose="02020603050405020304" pitchFamily="18" charset="0"/>
              <a:ea typeface="Times New Roman" panose="02020603050405020304" pitchFamily="18" charset="0"/>
            </a:endParaRPr>
          </a:p>
        </p:txBody>
      </p:sp>
      <p:sp>
        <p:nvSpPr>
          <p:cNvPr id="4" name="Content Placeholder 3">
            <a:extLst>
              <a:ext uri="{FF2B5EF4-FFF2-40B4-BE49-F238E27FC236}">
                <a16:creationId xmlns:a16="http://schemas.microsoft.com/office/drawing/2014/main" id="{C78FCEE5-16A6-E892-A416-ABE6E4974E7C}"/>
              </a:ext>
            </a:extLst>
          </p:cNvPr>
          <p:cNvSpPr>
            <a:spLocks noGrp="1"/>
          </p:cNvSpPr>
          <p:nvPr>
            <p:ph idx="1"/>
          </p:nvPr>
        </p:nvSpPr>
        <p:spPr/>
        <p:txBody>
          <a:bodyPr>
            <a:normAutofit/>
          </a:bodyPr>
          <a:lstStyle/>
          <a:p>
            <a:pPr marL="0" marR="581025" indent="0" algn="just">
              <a:spcBef>
                <a:spcPts val="295"/>
              </a:spcBef>
              <a:spcAft>
                <a:spcPts val="0"/>
              </a:spcAft>
              <a:buNone/>
            </a:pPr>
            <a:r>
              <a:rPr lang="en-US" sz="1800" b="1" spc="-35" dirty="0">
                <a:effectLst/>
                <a:latin typeface="Times New Roman" panose="02020603050405020304" pitchFamily="18" charset="0"/>
                <a:ea typeface="Times New Roman" panose="02020603050405020304" pitchFamily="18" charset="0"/>
              </a:rPr>
              <a:t>1. User Signup Functionality</a:t>
            </a:r>
            <a:endParaRPr lang="en-IN" sz="18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800" spc="-35" dirty="0">
                <a:effectLst/>
                <a:latin typeface="Times New Roman" panose="02020603050405020304" pitchFamily="18" charset="0"/>
                <a:ea typeface="Times New Roman" panose="02020603050405020304" pitchFamily="18" charset="0"/>
              </a:rPr>
              <a:t>Implement a user registration and login system to allow personalized experiences and user-specific data management.</a:t>
            </a:r>
            <a:endParaRPr lang="en-IN" sz="18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800" b="1" spc="-35" dirty="0">
                <a:effectLst/>
                <a:latin typeface="Times New Roman" panose="02020603050405020304" pitchFamily="18" charset="0"/>
                <a:ea typeface="Times New Roman" panose="02020603050405020304" pitchFamily="18" charset="0"/>
              </a:rPr>
              <a:t>2. User Interface (UI) Improvements</a:t>
            </a:r>
            <a:endParaRPr lang="en-IN" sz="18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800" spc="-35" dirty="0">
                <a:effectLst/>
                <a:latin typeface="Times New Roman" panose="02020603050405020304" pitchFamily="18" charset="0"/>
                <a:ea typeface="Times New Roman" panose="02020603050405020304" pitchFamily="18" charset="0"/>
              </a:rPr>
              <a:t>Enhance the design and usability of the interface, making it more intuitive, responsive, and visually appealing.</a:t>
            </a:r>
            <a:endParaRPr lang="en-IN" sz="18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800" b="1" spc="-35" dirty="0">
                <a:effectLst/>
                <a:latin typeface="Times New Roman" panose="02020603050405020304" pitchFamily="18" charset="0"/>
                <a:ea typeface="Times New Roman" panose="02020603050405020304" pitchFamily="18" charset="0"/>
              </a:rPr>
              <a:t>3. Curved Path Implementation Using </a:t>
            </a:r>
            <a:r>
              <a:rPr lang="en-US" sz="1800" b="1" spc="-35" dirty="0" err="1">
                <a:effectLst/>
                <a:latin typeface="Times New Roman" panose="02020603050405020304" pitchFamily="18" charset="0"/>
                <a:ea typeface="Times New Roman" panose="02020603050405020304" pitchFamily="18" charset="0"/>
              </a:rPr>
              <a:t>Bézier</a:t>
            </a:r>
            <a:r>
              <a:rPr lang="en-US" sz="1800" b="1" spc="-35" dirty="0">
                <a:effectLst/>
                <a:latin typeface="Times New Roman" panose="02020603050405020304" pitchFamily="18" charset="0"/>
                <a:ea typeface="Times New Roman" panose="02020603050405020304" pitchFamily="18" charset="0"/>
              </a:rPr>
              <a:t> Curves</a:t>
            </a:r>
            <a:endParaRPr lang="en-IN" sz="18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800" spc="-35" dirty="0">
                <a:effectLst/>
                <a:latin typeface="Times New Roman" panose="02020603050405020304" pitchFamily="18" charset="0"/>
                <a:ea typeface="Times New Roman" panose="02020603050405020304" pitchFamily="18" charset="0"/>
              </a:rPr>
              <a:t>Introduce the ability to visualize curved paths by utilizing </a:t>
            </a:r>
            <a:r>
              <a:rPr lang="en-US" sz="1800" spc="-35" dirty="0" err="1">
                <a:effectLst/>
                <a:latin typeface="Times New Roman" panose="02020603050405020304" pitchFamily="18" charset="0"/>
                <a:ea typeface="Times New Roman" panose="02020603050405020304" pitchFamily="18" charset="0"/>
              </a:rPr>
              <a:t>Bézier</a:t>
            </a:r>
            <a:r>
              <a:rPr lang="en-US" sz="1800" spc="-35" dirty="0">
                <a:effectLst/>
                <a:latin typeface="Times New Roman" panose="02020603050405020304" pitchFamily="18" charset="0"/>
                <a:ea typeface="Times New Roman" panose="02020603050405020304" pitchFamily="18" charset="0"/>
              </a:rPr>
              <a:t> curves for smoother and more realistic route representations.</a:t>
            </a:r>
            <a:endParaRPr lang="en-IN" sz="18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800" b="1" spc="-35" dirty="0">
                <a:effectLst/>
                <a:latin typeface="Times New Roman" panose="02020603050405020304" pitchFamily="18" charset="0"/>
                <a:ea typeface="Times New Roman" panose="02020603050405020304" pitchFamily="18" charset="0"/>
              </a:rPr>
              <a:t>4. Control Points for Path Customization</a:t>
            </a:r>
            <a:endParaRPr lang="en-IN" sz="18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800" spc="-35" dirty="0">
                <a:effectLst/>
                <a:latin typeface="Times New Roman" panose="02020603050405020304" pitchFamily="18" charset="0"/>
                <a:ea typeface="Times New Roman" panose="02020603050405020304" pitchFamily="18" charset="0"/>
              </a:rPr>
              <a:t>Add functionality to allow users to define control points, providing more flexibility in customizing and adjusting the path shapes.</a:t>
            </a:r>
            <a:endParaRPr lang="en-IN" sz="1800" dirty="0">
              <a:effectLst/>
              <a:latin typeface="Times New Roman" panose="02020603050405020304" pitchFamily="18" charset="0"/>
              <a:ea typeface="Times New Roman" panose="02020603050405020304" pitchFamily="18" charset="0"/>
            </a:endParaRPr>
          </a:p>
          <a:p>
            <a:pPr marL="0" marR="581025" lvl="0" indent="0" algn="just">
              <a:spcBef>
                <a:spcPts val="295"/>
              </a:spcBef>
              <a:spcAft>
                <a:spcPts val="0"/>
              </a:spcAft>
              <a:buNone/>
            </a:pPr>
            <a:r>
              <a:rPr lang="en-US" sz="1800" b="1" spc="-35" dirty="0">
                <a:effectLst/>
                <a:latin typeface="Times New Roman" panose="02020603050405020304" pitchFamily="18" charset="0"/>
                <a:ea typeface="Times New Roman" panose="02020603050405020304" pitchFamily="18" charset="0"/>
              </a:rPr>
              <a:t>5. Report Generation Functionality</a:t>
            </a:r>
            <a:endParaRPr lang="en-IN" sz="1800" dirty="0">
              <a:effectLst/>
              <a:latin typeface="Times New Roman" panose="02020603050405020304" pitchFamily="18" charset="0"/>
              <a:ea typeface="Times New Roman" panose="02020603050405020304" pitchFamily="18" charset="0"/>
            </a:endParaRPr>
          </a:p>
          <a:p>
            <a:pPr marL="114309" marR="581025" indent="0" algn="just">
              <a:spcBef>
                <a:spcPts val="295"/>
              </a:spcBef>
              <a:spcAft>
                <a:spcPts val="0"/>
              </a:spcAft>
              <a:buNone/>
            </a:pPr>
            <a:r>
              <a:rPr lang="en-US" sz="1800" spc="-35" dirty="0">
                <a:effectLst/>
                <a:latin typeface="Times New Roman" panose="02020603050405020304" pitchFamily="18" charset="0"/>
                <a:ea typeface="Times New Roman" panose="02020603050405020304" pitchFamily="18" charset="0"/>
              </a:rPr>
              <a:t>Develop a feature for generating detailed reports, summarizing the chosen routes, algorithms used, and performance metrics for users to download or share.</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125511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325360"/>
            <a:ext cx="10972440" cy="1142640"/>
          </a:xfrm>
          <a:prstGeom prst="rect">
            <a:avLst/>
          </a:prstGeom>
          <a:noFill/>
          <a:ln>
            <a:noFill/>
          </a:ln>
        </p:spPr>
        <p:txBody>
          <a:bodyPr lIns="90000" tIns="45000" rIns="90000" bIns="45000">
            <a:noAutofit/>
          </a:bodyPr>
          <a:lstStyle/>
          <a:p>
            <a:pPr algn="ctr"/>
            <a:r>
              <a:rPr lang="en-US" sz="4000" dirty="0"/>
              <a:t>References</a:t>
            </a:r>
            <a:endParaRPr lang="en-US" sz="4000" b="0" strike="noStrike" spc="-1" dirty="0">
              <a:solidFill>
                <a:srgbClr val="000000"/>
              </a:solidFill>
              <a:latin typeface="Calibri"/>
            </a:endParaRPr>
          </a:p>
        </p:txBody>
      </p:sp>
      <p:sp>
        <p:nvSpPr>
          <p:cNvPr id="4" name="TextShape 2"/>
          <p:cNvSpPr txBox="1"/>
          <p:nvPr/>
        </p:nvSpPr>
        <p:spPr>
          <a:xfrm>
            <a:off x="549000" y="1656800"/>
            <a:ext cx="10972440" cy="4525560"/>
          </a:xfrm>
          <a:prstGeom prst="rect">
            <a:avLst/>
          </a:prstGeom>
          <a:noFill/>
          <a:ln>
            <a:noFill/>
          </a:ln>
        </p:spPr>
        <p:txBody>
          <a:bodyPr lIns="90000" tIns="45000" rIns="90000" bIns="45000">
            <a:noAutofit/>
          </a:bodyPr>
          <a:lstStyle/>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2"/>
              </a:rPr>
              <a:t>https://docs.mapbox.com/help/glossary/mapbox-js/</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3"/>
              </a:rPr>
              <a:t>Google Maps Platform. (n.d.). Google Maps API Documentation</a:t>
            </a:r>
            <a:r>
              <a:rPr lang="en-US" sz="1800" b="0" strike="noStrike" spc="-1" dirty="0">
                <a:solidFill>
                  <a:srgbClr val="000000"/>
                </a:solidFill>
                <a:latin typeface="Calibri"/>
              </a:rPr>
              <a:t>.</a:t>
            </a:r>
          </a:p>
          <a:p>
            <a:pPr marL="285750" indent="-285750" algn="just">
              <a:spcBef>
                <a:spcPts val="638"/>
              </a:spcBef>
              <a:spcAft>
                <a:spcPts val="1417"/>
              </a:spcAft>
              <a:buFont typeface="Arial" panose="020B0604020202020204" pitchFamily="34" charset="0"/>
              <a:buChar char="•"/>
            </a:pPr>
            <a:r>
              <a:rPr lang="en-US" sz="1800" b="0" strike="noStrike" spc="-1" dirty="0">
                <a:solidFill>
                  <a:srgbClr val="000000"/>
                </a:solidFill>
                <a:latin typeface="Calibri"/>
                <a:hlinkClick r:id="rId4"/>
              </a:rPr>
              <a:t>Project Management Institute. (2017). A Guide to the Project Management Body of Knowledge (PMBOK Guide) (6th ed.).</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5"/>
              </a:rPr>
              <a:t>https://www.youtube.com/watch?v=J7eyI1ClDOA</a:t>
            </a:r>
            <a:endParaRPr lang="fr-FR"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6"/>
              </a:rPr>
              <a:t>https://www.iirs.gov.in/iirs/sites/default/files/pdf/2023/Overview_of_Remote_Sensing_and_GIS_Applications_E-Book.pdf</a:t>
            </a:r>
            <a:endParaRPr lang="fr-FR"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r>
              <a:rPr lang="fr-FR" sz="1800" b="0" strike="noStrike" spc="-1" dirty="0">
                <a:solidFill>
                  <a:srgbClr val="000000"/>
                </a:solidFill>
                <a:latin typeface="Calibri"/>
                <a:hlinkClick r:id="rId7"/>
              </a:rPr>
              <a:t>https://www.sciencedirect.com/journal/isprs-journal-of-photogrammetry-and-remote-sensing</a:t>
            </a:r>
            <a:endParaRPr lang="en-US" sz="1800" b="0" strike="noStrike" spc="-1" dirty="0">
              <a:solidFill>
                <a:srgbClr val="000000"/>
              </a:solidFill>
              <a:latin typeface="Calibri"/>
            </a:endParaRPr>
          </a:p>
          <a:p>
            <a:pPr marL="285750" indent="-285750" algn="just">
              <a:spcBef>
                <a:spcPts val="638"/>
              </a:spcBef>
              <a:spcAft>
                <a:spcPts val="1417"/>
              </a:spcAft>
              <a:buFont typeface="Arial" panose="020B0604020202020204" pitchFamily="34" charset="0"/>
              <a:buChar char="•"/>
            </a:pPr>
            <a:endParaRPr lang="en-US" sz="1800" b="0" strike="noStrike" spc="-1" dirty="0">
              <a:solidFill>
                <a:srgbClr val="000000"/>
              </a:solidFill>
              <a:latin typeface="Calibri"/>
            </a:endParaRPr>
          </a:p>
        </p:txBody>
      </p:sp>
    </p:spTree>
    <p:extLst>
      <p:ext uri="{BB962C8B-B14F-4D97-AF65-F5344CB8AC3E}">
        <p14:creationId xmlns:p14="http://schemas.microsoft.com/office/powerpoint/2010/main" val="2469067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3120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523" y="2244779"/>
            <a:ext cx="10355282" cy="564910"/>
          </a:xfrm>
        </p:spPr>
        <p:txBody>
          <a:bodyPr>
            <a:normAutofit fontScale="90000"/>
          </a:bodyPr>
          <a:lstStyle/>
          <a:p>
            <a:r>
              <a:rPr lang="en-US" sz="3200" b="1" i="0" strike="noStrike" dirty="0">
                <a:solidFill>
                  <a:srgbClr val="000000"/>
                </a:solidFill>
                <a:effectLst/>
                <a:latin typeface="Times New Roman" panose="02020603050405020304" pitchFamily="18" charset="0"/>
              </a:rPr>
              <a:t>Pathfinder AI</a:t>
            </a:r>
            <a:br>
              <a:rPr lang="en-US" sz="3200" b="1" i="0" strike="noStrike" dirty="0">
                <a:solidFill>
                  <a:srgbClr val="000000"/>
                </a:solidFill>
                <a:effectLst/>
                <a:latin typeface="Times New Roman" panose="02020603050405020304" pitchFamily="18" charset="0"/>
              </a:rPr>
            </a:br>
            <a:r>
              <a:rPr lang="en-US" sz="3200" i="0" strike="noStrike" dirty="0">
                <a:solidFill>
                  <a:srgbClr val="000000"/>
                </a:solidFill>
                <a:effectLst/>
                <a:latin typeface="Times New Roman" panose="02020603050405020304" pitchFamily="18" charset="0"/>
              </a:rPr>
              <a:t>(Implementing path finding algorithms for route planning)</a:t>
            </a:r>
            <a:endParaRPr lang="en-IN" sz="5400" dirty="0"/>
          </a:p>
        </p:txBody>
      </p:sp>
      <p:sp>
        <p:nvSpPr>
          <p:cNvPr id="5" name="CustomShape 3"/>
          <p:cNvSpPr/>
          <p:nvPr/>
        </p:nvSpPr>
        <p:spPr>
          <a:xfrm>
            <a:off x="9061784" y="4466541"/>
            <a:ext cx="2857387" cy="644877"/>
          </a:xfrm>
          <a:prstGeom prst="rect">
            <a:avLst/>
          </a:prstGeom>
          <a:noFill/>
          <a:ln>
            <a:solidFill>
              <a:schemeClr val="tx1"/>
            </a:solidFill>
          </a:ln>
        </p:spPr>
        <p:style>
          <a:lnRef idx="0">
            <a:scrgbClr r="0" g="0" b="0"/>
          </a:lnRef>
          <a:fillRef idx="0">
            <a:scrgbClr r="0" g="0" b="0"/>
          </a:fillRef>
          <a:effectRef idx="0">
            <a:scrgbClr r="0" g="0" b="0"/>
          </a:effectRef>
          <a:fontRef idx="minor"/>
        </p:style>
        <p:txBody>
          <a:bodyPr wrap="square" lIns="90000" tIns="45000" rIns="90000" bIns="45000">
            <a:spAutoFit/>
          </a:bodyPr>
          <a:lstStyle/>
          <a:p>
            <a:r>
              <a:rPr lang="en-US" sz="1800" b="1" spc="-1" dirty="0">
                <a:solidFill>
                  <a:srgbClr val="000000"/>
                </a:solidFill>
                <a:latin typeface="Times New Roman"/>
              </a:rPr>
              <a:t>Mentored By:</a:t>
            </a:r>
            <a:br>
              <a:rPr lang="en-US" sz="1800" b="1" spc="-1" dirty="0">
                <a:solidFill>
                  <a:srgbClr val="000000"/>
                </a:solidFill>
                <a:latin typeface="Times New Roman"/>
              </a:rPr>
            </a:br>
            <a:r>
              <a:rPr lang="en-US" sz="1800" b="1" spc="-1" dirty="0">
                <a:solidFill>
                  <a:srgbClr val="000000"/>
                </a:solidFill>
                <a:latin typeface="Times New Roman"/>
              </a:rPr>
              <a:t>Dr. </a:t>
            </a:r>
            <a:r>
              <a:rPr lang="en-US" sz="1800" b="1" spc="-1" dirty="0" err="1">
                <a:solidFill>
                  <a:srgbClr val="000000"/>
                </a:solidFill>
                <a:latin typeface="Times New Roman"/>
              </a:rPr>
              <a:t>Panduranga</a:t>
            </a:r>
            <a:r>
              <a:rPr lang="en-US" sz="1800" b="1" spc="-1" dirty="0">
                <a:solidFill>
                  <a:srgbClr val="000000"/>
                </a:solidFill>
                <a:latin typeface="Times New Roman"/>
              </a:rPr>
              <a:t> </a:t>
            </a:r>
            <a:r>
              <a:rPr lang="en-US" sz="1800" b="1" spc="-1" dirty="0" err="1">
                <a:solidFill>
                  <a:srgbClr val="000000"/>
                </a:solidFill>
                <a:latin typeface="Times New Roman"/>
              </a:rPr>
              <a:t>Raviteja</a:t>
            </a:r>
            <a:endParaRPr lang="en-US" sz="1800" b="1" strike="noStrike" spc="-1" dirty="0">
              <a:solidFill>
                <a:srgbClr val="000000"/>
              </a:solidFill>
              <a:latin typeface="Times New Roman"/>
            </a:endParaRPr>
          </a:p>
        </p:txBody>
      </p:sp>
      <p:sp>
        <p:nvSpPr>
          <p:cNvPr id="6" name="Title 1"/>
          <p:cNvSpPr txBox="1">
            <a:spLocks/>
          </p:cNvSpPr>
          <p:nvPr/>
        </p:nvSpPr>
        <p:spPr>
          <a:xfrm>
            <a:off x="0" y="398917"/>
            <a:ext cx="12192000" cy="564910"/>
          </a:xfrm>
          <a:prstGeom prst="rect">
            <a:avLst/>
          </a:prstGeom>
        </p:spPr>
        <p:txBody>
          <a:bodyPr vert="horz" lIns="91438" tIns="45719" rIns="91438" bIns="45719" rtlCol="0" anchor="ctr">
            <a:normAutofit fontScale="90000" lnSpcReduction="10000"/>
          </a:bodyPr>
          <a:lstStyle/>
          <a:p>
            <a:pPr marL="0" marR="0" lvl="0" indent="0" algn="ctr" defTabSz="457189" rtl="0" eaLnBrk="1" fontAlgn="auto" latinLnBrk="0" hangingPunct="1">
              <a:lnSpc>
                <a:spcPct val="100000"/>
              </a:lnSpc>
              <a:spcBef>
                <a:spcPct val="0"/>
              </a:spcBef>
              <a:spcAft>
                <a:spcPts val="0"/>
              </a:spcAft>
              <a:buClrTx/>
              <a:buSzTx/>
              <a:buFontTx/>
              <a:buNone/>
              <a:tabLst/>
              <a:defRPr/>
            </a:pPr>
            <a:r>
              <a:rPr lang="en-GB" sz="3600" spc="-1" dirty="0">
                <a:solidFill>
                  <a:srgbClr val="000000"/>
                </a:solidFill>
                <a:latin typeface="Times New Roman" panose="02020603050405020304" pitchFamily="18" charset="0"/>
                <a:ea typeface="+mj-ea"/>
                <a:cs typeface="Times New Roman" panose="02020603050405020304" pitchFamily="18" charset="0"/>
              </a:rPr>
              <a:t>Minor Project Presentation</a:t>
            </a:r>
            <a:endParaRPr kumimoji="0" lang="en-GB" sz="3600" b="0" i="0" strike="noStrike" kern="1200" cap="none" spc="-1" normalizeH="0" baseline="0" noProof="0" dirty="0">
              <a:ln>
                <a:noFill/>
              </a:ln>
              <a:solidFill>
                <a:srgbClr val="000000"/>
              </a:solidFill>
              <a:effectLst/>
              <a:uLnTx/>
              <a:uFillTx/>
              <a:latin typeface="Times New Roman" panose="02020603050405020304" pitchFamily="18" charset="0"/>
              <a:ea typeface="+mj-ea"/>
              <a:cs typeface="Times New Roman" panose="02020603050405020304" pitchFamily="18" charset="0"/>
            </a:endParaRPr>
          </a:p>
        </p:txBody>
      </p:sp>
      <p:graphicFrame>
        <p:nvGraphicFramePr>
          <p:cNvPr id="3" name="Table 6">
            <a:extLst>
              <a:ext uri="{FF2B5EF4-FFF2-40B4-BE49-F238E27FC236}">
                <a16:creationId xmlns:a16="http://schemas.microsoft.com/office/drawing/2014/main" id="{6E3420ED-5553-6F3D-1E55-2F8E129E479B}"/>
              </a:ext>
            </a:extLst>
          </p:cNvPr>
          <p:cNvGraphicFramePr>
            <a:graphicFrameLocks noGrp="1"/>
          </p:cNvGraphicFramePr>
          <p:nvPr>
            <p:extLst>
              <p:ext uri="{D42A27DB-BD31-4B8C-83A1-F6EECF244321}">
                <p14:modId xmlns:p14="http://schemas.microsoft.com/office/powerpoint/2010/main" val="4281844089"/>
              </p:ext>
            </p:extLst>
          </p:nvPr>
        </p:nvGraphicFramePr>
        <p:xfrm>
          <a:off x="386531" y="4466541"/>
          <a:ext cx="7183251" cy="1920240"/>
        </p:xfrm>
        <a:graphic>
          <a:graphicData uri="http://schemas.openxmlformats.org/drawingml/2006/table">
            <a:tbl>
              <a:tblPr bandRow="1">
                <a:tableStyleId>{5940675A-B579-460E-94D1-54222C63F5DA}</a:tableStyleId>
              </a:tblPr>
              <a:tblGrid>
                <a:gridCol w="2394417">
                  <a:extLst>
                    <a:ext uri="{9D8B030D-6E8A-4147-A177-3AD203B41FA5}">
                      <a16:colId xmlns:a16="http://schemas.microsoft.com/office/drawing/2014/main" val="2617501323"/>
                    </a:ext>
                  </a:extLst>
                </a:gridCol>
                <a:gridCol w="2394417">
                  <a:extLst>
                    <a:ext uri="{9D8B030D-6E8A-4147-A177-3AD203B41FA5}">
                      <a16:colId xmlns:a16="http://schemas.microsoft.com/office/drawing/2014/main" val="3539603930"/>
                    </a:ext>
                  </a:extLst>
                </a:gridCol>
                <a:gridCol w="2394417">
                  <a:extLst>
                    <a:ext uri="{9D8B030D-6E8A-4147-A177-3AD203B41FA5}">
                      <a16:colId xmlns:a16="http://schemas.microsoft.com/office/drawing/2014/main" val="591860027"/>
                    </a:ext>
                  </a:extLst>
                </a:gridCol>
              </a:tblGrid>
              <a:tr h="0">
                <a:tc gridSpan="3">
                  <a:txBody>
                    <a:bodyPr/>
                    <a:lstStyle/>
                    <a:p>
                      <a:pPr algn="just"/>
                      <a:r>
                        <a:rPr lang="en-IN" sz="2000" b="1" dirty="0">
                          <a:latin typeface="Times New Roman" panose="02020603050405020304" pitchFamily="18" charset="0"/>
                          <a:cs typeface="Times New Roman" panose="02020603050405020304" pitchFamily="18" charset="0"/>
                        </a:rPr>
                        <a:t>Submitted By:</a:t>
                      </a:r>
                    </a:p>
                  </a:txBody>
                  <a:tcPr/>
                </a:tc>
                <a:tc hMerge="1">
                  <a:txBody>
                    <a:bodyPr/>
                    <a:lstStyle/>
                    <a:p>
                      <a:pPr algn="just"/>
                      <a:endParaRPr lang="en-IN" dirty="0">
                        <a:latin typeface="Times New Roman" panose="02020603050405020304" pitchFamily="18" charset="0"/>
                        <a:cs typeface="Times New Roman" panose="02020603050405020304" pitchFamily="18" charset="0"/>
                      </a:endParaRPr>
                    </a:p>
                  </a:txBody>
                  <a:tcPr/>
                </a:tc>
                <a:tc hMerge="1">
                  <a:txBody>
                    <a:bodyPr/>
                    <a:lstStyle/>
                    <a:p>
                      <a:pPr algn="just"/>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57757700"/>
                  </a:ext>
                </a:extLst>
              </a:tr>
              <a:tr h="321726">
                <a:tc>
                  <a:txBody>
                    <a:bodyPr/>
                    <a:lstStyle/>
                    <a:p>
                      <a:pPr marL="0" marR="0" lvl="0" indent="0" algn="just" defTabSz="457189" rtl="0" eaLnBrk="1" fontAlgn="auto" latinLnBrk="0" hangingPunct="1">
                        <a:lnSpc>
                          <a:spcPct val="100000"/>
                        </a:lnSpc>
                        <a:spcBef>
                          <a:spcPts val="0"/>
                        </a:spcBef>
                        <a:spcAft>
                          <a:spcPts val="0"/>
                        </a:spcAft>
                        <a:buClrTx/>
                        <a:buSzTx/>
                        <a:buFontTx/>
                        <a:buNone/>
                        <a:tabLst/>
                        <a:defRPr/>
                      </a:pPr>
                      <a:r>
                        <a:rPr lang="en-IN" dirty="0" err="1">
                          <a:latin typeface="Times New Roman" panose="02020603050405020304" pitchFamily="18" charset="0"/>
                          <a:cs typeface="Times New Roman" panose="02020603050405020304" pitchFamily="18" charset="0"/>
                        </a:rPr>
                        <a:t>Keertivallabh</a:t>
                      </a:r>
                      <a:r>
                        <a:rPr lang="en-IN" dirty="0">
                          <a:latin typeface="Times New Roman" panose="02020603050405020304" pitchFamily="18" charset="0"/>
                          <a:cs typeface="Times New Roman" panose="02020603050405020304" pitchFamily="18" charset="0"/>
                        </a:rPr>
                        <a:t> Sharma</a:t>
                      </a:r>
                    </a:p>
                  </a:txBody>
                  <a:tcPr/>
                </a:tc>
                <a:tc>
                  <a:txBody>
                    <a:bodyPr/>
                    <a:lstStyle/>
                    <a:p>
                      <a:pPr algn="just"/>
                      <a:r>
                        <a:rPr lang="en-IN" dirty="0">
                          <a:latin typeface="Times New Roman" panose="02020603050405020304" pitchFamily="18" charset="0"/>
                          <a:cs typeface="Times New Roman" panose="02020603050405020304" pitchFamily="18" charset="0"/>
                        </a:rPr>
                        <a:t>R2142220539</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3151793783"/>
                  </a:ext>
                </a:extLst>
              </a:tr>
              <a:tr h="321726">
                <a:tc>
                  <a:txBody>
                    <a:bodyPr/>
                    <a:lstStyle/>
                    <a:p>
                      <a:pPr algn="just"/>
                      <a:r>
                        <a:rPr lang="en-IN" dirty="0" err="1">
                          <a:latin typeface="Times New Roman" panose="02020603050405020304" pitchFamily="18" charset="0"/>
                          <a:cs typeface="Times New Roman" panose="02020603050405020304" pitchFamily="18" charset="0"/>
                        </a:rPr>
                        <a:t>Jyotiraditya</a:t>
                      </a:r>
                      <a:r>
                        <a:rPr lang="en-IN" dirty="0">
                          <a:latin typeface="Times New Roman" panose="02020603050405020304" pitchFamily="18" charset="0"/>
                          <a:cs typeface="Times New Roman" panose="02020603050405020304" pitchFamily="18" charset="0"/>
                        </a:rPr>
                        <a:t> Singh</a:t>
                      </a:r>
                    </a:p>
                  </a:txBody>
                  <a:tcPr/>
                </a:tc>
                <a:tc>
                  <a:txBody>
                    <a:bodyPr/>
                    <a:lstStyle/>
                    <a:p>
                      <a:pPr algn="just"/>
                      <a:r>
                        <a:rPr lang="en-IN" dirty="0">
                          <a:latin typeface="Times New Roman" panose="02020603050405020304" pitchFamily="18" charset="0"/>
                          <a:cs typeface="Times New Roman" panose="02020603050405020304" pitchFamily="18" charset="0"/>
                        </a:rPr>
                        <a:t>R2142220530</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619818880"/>
                  </a:ext>
                </a:extLst>
              </a:tr>
              <a:tr h="321726">
                <a:tc>
                  <a:txBody>
                    <a:bodyPr/>
                    <a:lstStyle/>
                    <a:p>
                      <a:pPr algn="just"/>
                      <a:r>
                        <a:rPr lang="en-IN" dirty="0" err="1">
                          <a:latin typeface="Times New Roman" panose="02020603050405020304" pitchFamily="18" charset="0"/>
                          <a:cs typeface="Times New Roman" panose="02020603050405020304" pitchFamily="18" charset="0"/>
                        </a:rPr>
                        <a:t>Shrey</a:t>
                      </a:r>
                      <a:r>
                        <a:rPr lang="en-IN" dirty="0">
                          <a:latin typeface="Times New Roman" panose="02020603050405020304" pitchFamily="18" charset="0"/>
                          <a:cs typeface="Times New Roman" panose="02020603050405020304" pitchFamily="18" charset="0"/>
                        </a:rPr>
                        <a:t> Sharma</a:t>
                      </a:r>
                    </a:p>
                  </a:txBody>
                  <a:tcPr/>
                </a:tc>
                <a:tc>
                  <a:txBody>
                    <a:bodyPr/>
                    <a:lstStyle/>
                    <a:p>
                      <a:pPr algn="just"/>
                      <a:r>
                        <a:rPr lang="en-IN" dirty="0">
                          <a:latin typeface="Times New Roman" panose="02020603050405020304" pitchFamily="18" charset="0"/>
                          <a:cs typeface="Times New Roman" panose="02020603050405020304" pitchFamily="18" charset="0"/>
                        </a:rPr>
                        <a:t>R2142220169	</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38788956"/>
                  </a:ext>
                </a:extLst>
              </a:tr>
              <a:tr h="321726">
                <a:tc>
                  <a:txBody>
                    <a:bodyPr/>
                    <a:lstStyle/>
                    <a:p>
                      <a:pPr algn="just"/>
                      <a:r>
                        <a:rPr lang="en-IN" dirty="0" err="1">
                          <a:latin typeface="Times New Roman" panose="02020603050405020304" pitchFamily="18" charset="0"/>
                          <a:cs typeface="Times New Roman" panose="02020603050405020304" pitchFamily="18" charset="0"/>
                        </a:rPr>
                        <a:t>Rishav</a:t>
                      </a:r>
                      <a:r>
                        <a:rPr lang="en-IN" dirty="0">
                          <a:latin typeface="Times New Roman" panose="02020603050405020304" pitchFamily="18" charset="0"/>
                          <a:cs typeface="Times New Roman" panose="02020603050405020304" pitchFamily="18" charset="0"/>
                        </a:rPr>
                        <a:t> Singh</a:t>
                      </a:r>
                    </a:p>
                  </a:txBody>
                  <a:tcPr/>
                </a:tc>
                <a:tc>
                  <a:txBody>
                    <a:bodyPr/>
                    <a:lstStyle/>
                    <a:p>
                      <a:pPr algn="just"/>
                      <a:r>
                        <a:rPr lang="en-IN" dirty="0">
                          <a:latin typeface="Times New Roman" panose="02020603050405020304" pitchFamily="18" charset="0"/>
                          <a:cs typeface="Times New Roman" panose="02020603050405020304" pitchFamily="18" charset="0"/>
                        </a:rPr>
                        <a:t>R2142220149</a:t>
                      </a:r>
                    </a:p>
                  </a:txBody>
                  <a:tcPr/>
                </a:tc>
                <a:tc>
                  <a:txBody>
                    <a:bodyPr/>
                    <a:lstStyle/>
                    <a:p>
                      <a:pPr algn="just"/>
                      <a:r>
                        <a:rPr lang="en-IN" dirty="0" err="1">
                          <a:latin typeface="Times New Roman" panose="02020603050405020304" pitchFamily="18" charset="0"/>
                          <a:cs typeface="Times New Roman" panose="02020603050405020304" pitchFamily="18" charset="0"/>
                        </a:rPr>
                        <a:t>B.Tech</a:t>
                      </a:r>
                      <a:r>
                        <a:rPr lang="en-IN" dirty="0">
                          <a:latin typeface="Times New Roman" panose="02020603050405020304" pitchFamily="18" charset="0"/>
                          <a:cs typeface="Times New Roman" panose="02020603050405020304" pitchFamily="18" charset="0"/>
                        </a:rPr>
                        <a:t> CSE FSAI</a:t>
                      </a:r>
                    </a:p>
                  </a:txBody>
                  <a:tcPr/>
                </a:tc>
                <a:extLst>
                  <a:ext uri="{0D108BD9-81ED-4DB2-BD59-A6C34878D82A}">
                    <a16:rowId xmlns:a16="http://schemas.microsoft.com/office/drawing/2014/main" val="2635403708"/>
                  </a:ext>
                </a:extLst>
              </a:tr>
            </a:tbl>
          </a:graphicData>
        </a:graphic>
      </p:graphicFrame>
    </p:spTree>
    <p:extLst>
      <p:ext uri="{BB962C8B-B14F-4D97-AF65-F5344CB8AC3E}">
        <p14:creationId xmlns:p14="http://schemas.microsoft.com/office/powerpoint/2010/main" val="1667663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355708"/>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Abstract</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609780" y="1785667"/>
            <a:ext cx="10972440" cy="3409787"/>
          </a:xfrm>
          <a:prstGeom prst="rect">
            <a:avLst/>
          </a:prstGeom>
          <a:noFill/>
          <a:ln>
            <a:noFill/>
          </a:ln>
        </p:spPr>
        <p:txBody>
          <a:bodyPr lIns="90000" tIns="45000" rIns="90000" bIns="45000">
            <a:noAutofit/>
          </a:bodyPr>
          <a:lstStyle/>
          <a:p>
            <a:pPr algn="just">
              <a:spcBef>
                <a:spcPts val="638"/>
              </a:spcBef>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pPr>
            <a:r>
              <a:rPr lang="en-US" sz="2000" b="0" strike="noStrike" spc="-1" dirty="0">
                <a:solidFill>
                  <a:srgbClr val="000000"/>
                </a:solidFill>
                <a:latin typeface="Times New Roman" panose="02020603050405020304" pitchFamily="18" charset="0"/>
                <a:cs typeface="Times New Roman" panose="02020603050405020304" pitchFamily="18" charset="0"/>
              </a:rPr>
              <a:t>In a world where efficient infrastructure is the backbone of urban growth, smart route planning is essential for projects like national highways and inter-city roads. This project focuses on creating an interactive, user-friendly system that uses a modified version of Dijkstra’s algorithm to design optimal routes. Users can upload city maps, select cities for connection, and mark key locations like hospitals, offices, and airports. The system then computes the best route, balancing cost, accessibility, and efficiency, which is particularly relevant for developing countries like India. By providing visual feedback and flexible options for customizing routes, this tool helps planners and engineers visualize and refine construction paths more intuitively. Beyond immediate use, the project demonstrates the potential of new technologies in urban planning, contributing toward sustainable and smart city initiatives.</a:t>
            </a:r>
          </a:p>
        </p:txBody>
      </p:sp>
    </p:spTree>
    <p:extLst>
      <p:ext uri="{BB962C8B-B14F-4D97-AF65-F5344CB8AC3E}">
        <p14:creationId xmlns:p14="http://schemas.microsoft.com/office/powerpoint/2010/main" val="2247483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Introduction</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609780" y="1812492"/>
            <a:ext cx="10972440" cy="3233016"/>
          </a:xfrm>
          <a:prstGeom prst="rect">
            <a:avLst/>
          </a:prstGeom>
          <a:noFill/>
          <a:ln>
            <a:noFill/>
          </a:ln>
        </p:spPr>
        <p:txBody>
          <a:bodyPr lIns="90000" tIns="45000" rIns="90000" bIns="45000">
            <a:noAutofit/>
          </a:bodyPr>
          <a:lstStyle/>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As urbanization accelerates, efficient route planning for infrastructure projects, especially highways and inter-city roads, is crucial for connecting communities and driving economic growth. In developing regions like India, balancing cost, accessibility, and environmental impact in route planning is a significant challenge. This project introduces a user-friendly system that uses a modified Dijkstra’s algorithm to help users design optimized routes. By uploading city maps, selecting target cities, and marking key landmarks such as hospitals and transport hubs, users can generate and customize routes that address both practical and sustainable considerations. This project showcases how advanced algorithms can enhance urban planning, supporting smarter, more connected cities.</a:t>
            </a: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endParaRPr lang="en-US" sz="2000" b="0" strike="noStrike" spc="-1" dirty="0">
              <a:solidFill>
                <a:srgbClr val="000000"/>
              </a:solidFill>
              <a:latin typeface="Times New Roman" panose="02020603050405020304" pitchFamily="18" charset="0"/>
              <a:cs typeface="Times New Roman" panose="02020603050405020304" pitchFamily="18" charset="0"/>
            </a:endParaRP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This version keeps the focus on the project’s purpose and broader impact while being more succinct. Let me know if this feels right!</a:t>
            </a:r>
          </a:p>
        </p:txBody>
      </p:sp>
    </p:spTree>
    <p:extLst>
      <p:ext uri="{BB962C8B-B14F-4D97-AF65-F5344CB8AC3E}">
        <p14:creationId xmlns:p14="http://schemas.microsoft.com/office/powerpoint/2010/main" val="2247483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Objectives</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33520" y="1006719"/>
            <a:ext cx="10972440" cy="4525560"/>
          </a:xfrm>
          <a:prstGeom prst="rect">
            <a:avLst/>
          </a:prstGeom>
          <a:noFill/>
          <a:ln>
            <a:noFill/>
          </a:ln>
        </p:spPr>
        <p:txBody>
          <a:bodyPr lIns="90000" tIns="45000" rIns="90000" bIns="45000">
            <a:noAutofit/>
          </a:bodyPr>
          <a:lstStyle/>
          <a:p>
            <a:pPr marR="0" lvl="0" algn="just" defTabSz="914400" rtl="0" eaLnBrk="0" fontAlgn="base" latinLnBrk="0" hangingPunct="0">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 Develop an Interactive Route Planning Tool: </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 a user-friendly platform that enables users to upload city maps, select target cities for connection, and mark key landmarks like hospitals, offices, and transport hubs.</a:t>
            </a:r>
          </a:p>
          <a:p>
            <a:pPr marL="342900" marR="0" lvl="0" indent="-342900" algn="just" defTabSz="914400" rtl="0" eaLnBrk="0" fontAlgn="base" latinLnBrk="0" hangingPunct="0">
              <a:spcBef>
                <a:spcPct val="0"/>
              </a:spcBef>
              <a:spcAft>
                <a:spcPct val="0"/>
              </a:spcAft>
              <a:buClrTx/>
              <a:buSzTx/>
              <a:buAutoNum type="arabicPeriod"/>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Implement Modified Routing Algorithms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 and integrate a modified version of Path finding algorithms that calculates optimal routes, considering factors like cost, accessibility, and efficiency in construction.</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 Balance Practical and Required Criteria</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 the algorithm balances key criteria, such as minimizing costs and improving accessibility.</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 Provide Visual Feedback and Customization Options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Build a system that offers intuitive visual feedback, allowing users to visualize, customize, and refine construction paths based on different priorities and constraints</a:t>
            </a:r>
          </a:p>
          <a:p>
            <a:pPr marR="0" lvl="0" algn="just" defTabSz="914400" rtl="0" eaLnBrk="0" fontAlgn="base" latinLnBrk="0" hangingPunct="0">
              <a:spcBef>
                <a:spcPct val="0"/>
              </a:spcBef>
              <a:spcAft>
                <a:spcPct val="0"/>
              </a:spcAft>
              <a:buClrTx/>
              <a:buSzTx/>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 Promote Scalable, Technology-Driven Planning</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Demonstrate the potential for integrating advanced algorithms and data-driven insights into urban infrastructure projects, contributing to smarter and more connected cities.</a:t>
            </a:r>
          </a:p>
          <a:p>
            <a:pPr marR="0" lvl="0" algn="just" defTabSz="914400" rtl="0" eaLnBrk="0" fontAlgn="base" latinLnBrk="0" hangingPunct="0">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6. Support Sustainable Urban Development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 the project with a focus on practical applications for developing regions, particularly in terms of enhancing connectivity and supporting economic growth.</a:t>
            </a:r>
          </a:p>
        </p:txBody>
      </p:sp>
      <p:sp>
        <p:nvSpPr>
          <p:cNvPr id="10" name="Rectangle 7">
            <a:extLst>
              <a:ext uri="{FF2B5EF4-FFF2-40B4-BE49-F238E27FC236}">
                <a16:creationId xmlns:a16="http://schemas.microsoft.com/office/drawing/2014/main" id="{03D8DBC4-4CC1-1E2E-9902-A7DDF42E88A7}"/>
              </a:ext>
            </a:extLst>
          </p:cNvPr>
          <p:cNvSpPr>
            <a:spLocks noChangeArrowheads="1"/>
          </p:cNvSpPr>
          <p:nvPr/>
        </p:nvSpPr>
        <p:spPr bwMode="auto">
          <a:xfrm>
            <a:off x="0" y="-32316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47483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u="sng" dirty="0">
                <a:latin typeface="Times New Roman" panose="02020603050405020304" pitchFamily="18" charset="0"/>
                <a:cs typeface="Times New Roman" panose="02020603050405020304" pitchFamily="18" charset="0"/>
              </a:rPr>
              <a:t>Methodology</a:t>
            </a:r>
            <a:endParaRPr lang="en-US" sz="4000" b="0" u="sng"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69126" y="1326600"/>
            <a:ext cx="11089354" cy="5253104"/>
          </a:xfrm>
          <a:prstGeom prst="rect">
            <a:avLst/>
          </a:prstGeom>
          <a:noFill/>
          <a:ln>
            <a:noFill/>
          </a:ln>
        </p:spPr>
        <p:txBody>
          <a:bodyPr lIns="90000" tIns="45000" rIns="90000" bIns="45000">
            <a:noAutofit/>
          </a:bodyPr>
          <a:lstStyle/>
          <a:p>
            <a:pPr algn="just">
              <a:spcBef>
                <a:spcPts val="638"/>
              </a:spcBef>
            </a:pPr>
            <a:r>
              <a:rPr lang="en-US" sz="2000" b="0" strike="noStrike" spc="-1" dirty="0">
                <a:solidFill>
                  <a:srgbClr val="000000"/>
                </a:solidFill>
                <a:latin typeface="Times New Roman" panose="02020603050405020304" pitchFamily="18" charset="0"/>
                <a:cs typeface="Times New Roman" panose="02020603050405020304" pitchFamily="18" charset="0"/>
              </a:rPr>
              <a:t>The methodology includes collecting and preprocessing city maps, developing a user interface, implementing modified algorithms for route optimization, integrating mapping libraries for visualization, and refining the application based on feedback before deployment.</a:t>
            </a:r>
          </a:p>
          <a:p>
            <a:pPr algn="just">
              <a:spcBef>
                <a:spcPts val="638"/>
              </a:spcBef>
            </a:pPr>
            <a:endParaRPr lang="en-US" sz="2000" b="0" strike="noStrike" spc="-1" dirty="0">
              <a:solidFill>
                <a:srgbClr val="000000"/>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14687623-872F-AF50-7656-E1480CF7093C}"/>
              </a:ext>
            </a:extLst>
          </p:cNvPr>
          <p:cNvPicPr>
            <a:picLocks noChangeAspect="1"/>
          </p:cNvPicPr>
          <p:nvPr/>
        </p:nvPicPr>
        <p:blipFill>
          <a:blip r:embed="rId2"/>
          <a:stretch>
            <a:fillRect/>
          </a:stretch>
        </p:blipFill>
        <p:spPr>
          <a:xfrm>
            <a:off x="1336016" y="2940308"/>
            <a:ext cx="9120249" cy="2268688"/>
          </a:xfrm>
          <a:prstGeom prst="rect">
            <a:avLst/>
          </a:prstGeom>
        </p:spPr>
      </p:pic>
    </p:spTree>
    <p:extLst>
      <p:ext uri="{BB962C8B-B14F-4D97-AF65-F5344CB8AC3E}">
        <p14:creationId xmlns:p14="http://schemas.microsoft.com/office/powerpoint/2010/main" val="2247483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p:cNvSpPr txBox="1"/>
          <p:nvPr/>
        </p:nvSpPr>
        <p:spPr>
          <a:xfrm>
            <a:off x="533520" y="426960"/>
            <a:ext cx="10972440" cy="1142640"/>
          </a:xfrm>
          <a:prstGeom prst="rect">
            <a:avLst/>
          </a:prstGeom>
          <a:noFill/>
          <a:ln>
            <a:noFill/>
          </a:ln>
        </p:spPr>
        <p:txBody>
          <a:bodyPr lIns="90000" tIns="45000" rIns="90000" bIns="45000">
            <a:noAutofit/>
          </a:bodyPr>
          <a:lstStyle/>
          <a:p>
            <a:pPr algn="ctr"/>
            <a:r>
              <a:rPr lang="en-US" sz="4000" dirty="0">
                <a:latin typeface="Times New Roman" panose="02020603050405020304" pitchFamily="18" charset="0"/>
                <a:cs typeface="Times New Roman" panose="02020603050405020304" pitchFamily="18" charset="0"/>
              </a:rPr>
              <a:t>Tools and Technologies </a:t>
            </a:r>
            <a:endParaRPr lang="en-US" sz="4000" b="0" strike="noStrike" spc="-1" dirty="0">
              <a:solidFill>
                <a:srgbClr val="000000"/>
              </a:solidFill>
              <a:latin typeface="Times New Roman" panose="02020603050405020304" pitchFamily="18" charset="0"/>
              <a:cs typeface="Times New Roman" panose="02020603050405020304" pitchFamily="18" charset="0"/>
            </a:endParaRPr>
          </a:p>
        </p:txBody>
      </p:sp>
      <p:sp>
        <p:nvSpPr>
          <p:cNvPr id="4" name="TextShape 2"/>
          <p:cNvSpPr txBox="1"/>
          <p:nvPr/>
        </p:nvSpPr>
        <p:spPr>
          <a:xfrm>
            <a:off x="549000" y="1326600"/>
            <a:ext cx="10972440" cy="4525560"/>
          </a:xfrm>
          <a:prstGeom prst="rect">
            <a:avLst/>
          </a:prstGeom>
          <a:noFill/>
          <a:ln>
            <a:noFill/>
          </a:ln>
        </p:spPr>
        <p:txBody>
          <a:bodyPr lIns="90000" tIns="45000" rIns="90000" bIns="45000">
            <a:noAutofit/>
          </a:bodyPr>
          <a:lstStyle/>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Programming Languages: JavaScript</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Front-End Development: </a:t>
            </a:r>
            <a:r>
              <a:rPr lang="en-US" sz="2000" b="0" strike="noStrike" spc="-1" dirty="0" err="1">
                <a:solidFill>
                  <a:srgbClr val="000000"/>
                </a:solidFill>
                <a:latin typeface="Times New Roman" panose="02020603050405020304" pitchFamily="18" charset="0"/>
                <a:cs typeface="Times New Roman" panose="02020603050405020304" pitchFamily="18" charset="0"/>
              </a:rPr>
              <a:t>Jquery</a:t>
            </a:r>
            <a:r>
              <a:rPr lang="en-US" sz="2000" b="0" strike="noStrike" spc="-1" dirty="0">
                <a:solidFill>
                  <a:srgbClr val="000000"/>
                </a:solidFill>
                <a:latin typeface="Times New Roman" panose="02020603050405020304" pitchFamily="18" charset="0"/>
                <a:cs typeface="Times New Roman" panose="02020603050405020304" pitchFamily="18" charset="0"/>
              </a:rPr>
              <a:t>, HTML, CSS</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Mapping and Visualization: Google Maps API, Downloaded Maps and Images, Raphael.js (JS visualization)</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Algorithm Implementation: Use of path finding algorithms like A* and </a:t>
            </a:r>
            <a:r>
              <a:rPr lang="en-US" sz="2000" b="0" strike="noStrike" spc="-1" dirty="0" err="1">
                <a:solidFill>
                  <a:srgbClr val="000000"/>
                </a:solidFill>
                <a:latin typeface="Times New Roman" panose="02020603050405020304" pitchFamily="18" charset="0"/>
                <a:cs typeface="Times New Roman" panose="02020603050405020304" pitchFamily="18" charset="0"/>
              </a:rPr>
              <a:t>Djikstra’s</a:t>
            </a:r>
            <a:r>
              <a:rPr lang="en-US" sz="2000" b="0" strike="noStrike" spc="-1" dirty="0">
                <a:solidFill>
                  <a:srgbClr val="000000"/>
                </a:solidFill>
                <a:latin typeface="Times New Roman" panose="02020603050405020304" pitchFamily="18" charset="0"/>
                <a:cs typeface="Times New Roman" panose="02020603050405020304" pitchFamily="18" charset="0"/>
              </a:rPr>
              <a:t> in a modified manner.</a:t>
            </a:r>
          </a:p>
          <a:p>
            <a:pPr algn="just">
              <a:spcBef>
                <a:spcPts val="638"/>
              </a:spcBef>
              <a:spcAft>
                <a:spcPts val="1417"/>
              </a:spcAft>
            </a:pPr>
            <a:r>
              <a:rPr lang="en-US" sz="2000" b="0" strike="noStrike" spc="-1" dirty="0">
                <a:solidFill>
                  <a:srgbClr val="000000"/>
                </a:solidFill>
                <a:latin typeface="Times New Roman" panose="02020603050405020304" pitchFamily="18" charset="0"/>
                <a:cs typeface="Times New Roman" panose="02020603050405020304" pitchFamily="18" charset="0"/>
              </a:rPr>
              <a:t>• Version Control: Git and GitHub for version control and collaboration.</a:t>
            </a:r>
          </a:p>
        </p:txBody>
      </p:sp>
    </p:spTree>
    <p:extLst>
      <p:ext uri="{BB962C8B-B14F-4D97-AF65-F5344CB8AC3E}">
        <p14:creationId xmlns:p14="http://schemas.microsoft.com/office/powerpoint/2010/main" val="962925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F6890-4993-E1FD-8F8E-0DE428541607}"/>
              </a:ext>
            </a:extLst>
          </p:cNvPr>
          <p:cNvSpPr>
            <a:spLocks noGrp="1"/>
          </p:cNvSpPr>
          <p:nvPr>
            <p:ph type="title"/>
          </p:nvPr>
        </p:nvSpPr>
        <p:spPr>
          <a:xfrm>
            <a:off x="457201" y="151879"/>
            <a:ext cx="10972800" cy="1143000"/>
          </a:xfrm>
        </p:spPr>
        <p:txBody>
          <a:bodyPr/>
          <a:lstStyle/>
          <a:p>
            <a:r>
              <a:rPr lang="en-IN" u="sng" dirty="0">
                <a:latin typeface="Times New Roman" panose="02020603050405020304" pitchFamily="18" charset="0"/>
                <a:cs typeface="Times New Roman" panose="02020603050405020304" pitchFamily="18" charset="0"/>
              </a:rPr>
              <a:t>SWOT Analysis </a:t>
            </a:r>
          </a:p>
        </p:txBody>
      </p:sp>
      <p:sp>
        <p:nvSpPr>
          <p:cNvPr id="4" name="Content Placeholder 3">
            <a:extLst>
              <a:ext uri="{FF2B5EF4-FFF2-40B4-BE49-F238E27FC236}">
                <a16:creationId xmlns:a16="http://schemas.microsoft.com/office/drawing/2014/main" id="{091F7F65-BDFB-434A-ECAC-0097F9FA4CD9}"/>
              </a:ext>
            </a:extLst>
          </p:cNvPr>
          <p:cNvSpPr>
            <a:spLocks noGrp="1"/>
          </p:cNvSpPr>
          <p:nvPr>
            <p:ph idx="1"/>
          </p:nvPr>
        </p:nvSpPr>
        <p:spPr>
          <a:xfrm>
            <a:off x="762000" y="1574471"/>
            <a:ext cx="5674426" cy="4525963"/>
          </a:xfrm>
        </p:spPr>
        <p:txBody>
          <a:bodyPr>
            <a:normAutofit/>
          </a:bodyPr>
          <a:lstStyle/>
          <a:p>
            <a:r>
              <a:rPr lang="en-US" sz="2000" b="1" strike="noStrike" spc="-1" dirty="0">
                <a:solidFill>
                  <a:srgbClr val="000000"/>
                </a:solidFill>
                <a:latin typeface="Times New Roman" panose="02020603050405020304" pitchFamily="18" charset="0"/>
                <a:cs typeface="Times New Roman" panose="02020603050405020304" pitchFamily="18" charset="0"/>
              </a:rPr>
              <a:t>SWOT Summary: </a:t>
            </a:r>
            <a:r>
              <a:rPr lang="en-US" sz="2000" b="0" strike="noStrike" spc="-1" dirty="0">
                <a:solidFill>
                  <a:srgbClr val="000000"/>
                </a:solidFill>
                <a:latin typeface="Times New Roman" panose="02020603050405020304" pitchFamily="18" charset="0"/>
                <a:cs typeface="Times New Roman" panose="02020603050405020304" pitchFamily="18" charset="0"/>
              </a:rPr>
              <a:t>The project leverages innovative route optimization for navigation applications, offering a user-friendly, data-driven solution. However, challenges include dependence on high-quality data and competition from established tools, which may impact its adoption and effectiveness.</a:t>
            </a: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6D5BB65-045D-2E93-3E84-1EFD69CBFAF3}"/>
              </a:ext>
            </a:extLst>
          </p:cNvPr>
          <p:cNvPicPr>
            <a:picLocks noChangeAspect="1"/>
          </p:cNvPicPr>
          <p:nvPr/>
        </p:nvPicPr>
        <p:blipFill>
          <a:blip r:embed="rId2"/>
          <a:stretch>
            <a:fillRect/>
          </a:stretch>
        </p:blipFill>
        <p:spPr>
          <a:xfrm>
            <a:off x="6248400" y="1191142"/>
            <a:ext cx="5562480" cy="5562480"/>
          </a:xfrm>
          <a:prstGeom prst="rect">
            <a:avLst/>
          </a:prstGeom>
        </p:spPr>
      </p:pic>
    </p:spTree>
    <p:extLst>
      <p:ext uri="{BB962C8B-B14F-4D97-AF65-F5344CB8AC3E}">
        <p14:creationId xmlns:p14="http://schemas.microsoft.com/office/powerpoint/2010/main" val="2823055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F6890-4993-E1FD-8F8E-0DE428541607}"/>
              </a:ext>
            </a:extLst>
          </p:cNvPr>
          <p:cNvSpPr>
            <a:spLocks noGrp="1"/>
          </p:cNvSpPr>
          <p:nvPr>
            <p:ph type="title"/>
          </p:nvPr>
        </p:nvSpPr>
        <p:spPr>
          <a:xfrm>
            <a:off x="457201" y="151879"/>
            <a:ext cx="10972800" cy="1143000"/>
          </a:xfrm>
        </p:spPr>
        <p:txBody>
          <a:bodyPr/>
          <a:lstStyle/>
          <a:p>
            <a:r>
              <a:rPr lang="en-IN" u="sng" dirty="0">
                <a:latin typeface="Times New Roman" panose="02020603050405020304" pitchFamily="18" charset="0"/>
                <a:cs typeface="Times New Roman" panose="02020603050405020304" pitchFamily="18" charset="0"/>
              </a:rPr>
              <a:t>Areas of Application</a:t>
            </a:r>
          </a:p>
        </p:txBody>
      </p:sp>
      <p:sp>
        <p:nvSpPr>
          <p:cNvPr id="4" name="Content Placeholder 3">
            <a:extLst>
              <a:ext uri="{FF2B5EF4-FFF2-40B4-BE49-F238E27FC236}">
                <a16:creationId xmlns:a16="http://schemas.microsoft.com/office/drawing/2014/main" id="{091F7F65-BDFB-434A-ECAC-0097F9FA4CD9}"/>
              </a:ext>
            </a:extLst>
          </p:cNvPr>
          <p:cNvSpPr>
            <a:spLocks noGrp="1"/>
          </p:cNvSpPr>
          <p:nvPr>
            <p:ph idx="1"/>
          </p:nvPr>
        </p:nvSpPr>
        <p:spPr>
          <a:xfrm>
            <a:off x="761999" y="1574471"/>
            <a:ext cx="10668001" cy="4525963"/>
          </a:xfrm>
        </p:spPr>
        <p:txBody>
          <a:bodyPr>
            <a:normAutofit fontScale="92500" lnSpcReduction="10000"/>
          </a:bodyPr>
          <a:lstStyle/>
          <a:p>
            <a:r>
              <a:rPr lang="en-US" sz="2000" b="1" strike="noStrike" spc="-1" dirty="0">
                <a:solidFill>
                  <a:srgbClr val="000000"/>
                </a:solidFill>
                <a:latin typeface="Times New Roman" panose="02020603050405020304" pitchFamily="18" charset="0"/>
                <a:cs typeface="Times New Roman" panose="02020603050405020304" pitchFamily="18" charset="0"/>
              </a:rPr>
              <a:t>Urban Planning and Infrastructure Development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Pathfinder AI can help optimize road networks and transportation systems, reducing congestion and improving city layouts by calculating efficient routes.</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Logistics and Supply Chain Management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It can optimize delivery routes, reducing costs and delivery times by determining the most efficient paths, benefiting industries like e-commerce and freight management.</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Emergency Response and Disaster Management</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Pathfinder AI can enable faster emergency responses by suggesting the quickest routes for ambulances, fire trucks, and rescue teams in real-time.</a:t>
            </a:r>
          </a:p>
          <a:p>
            <a:endParaRPr lang="en-US" sz="2000" b="1" strike="noStrike" spc="-1" dirty="0">
              <a:solidFill>
                <a:srgbClr val="000000"/>
              </a:solidFill>
              <a:latin typeface="Times New Roman" panose="02020603050405020304" pitchFamily="18" charset="0"/>
              <a:cs typeface="Times New Roman" panose="02020603050405020304" pitchFamily="18" charset="0"/>
            </a:endParaRPr>
          </a:p>
          <a:p>
            <a:r>
              <a:rPr lang="en-US" sz="2000" b="1" strike="noStrike" spc="-1" dirty="0">
                <a:solidFill>
                  <a:srgbClr val="000000"/>
                </a:solidFill>
                <a:latin typeface="Times New Roman" panose="02020603050405020304" pitchFamily="18" charset="0"/>
                <a:cs typeface="Times New Roman" panose="02020603050405020304" pitchFamily="18" charset="0"/>
              </a:rPr>
              <a:t>Geographic Information Systems (GIS) and Mapping</a:t>
            </a:r>
          </a:p>
          <a:p>
            <a:pPr marL="400041" lvl="1" indent="0">
              <a:buNone/>
            </a:pPr>
            <a:r>
              <a:rPr lang="en-US" sz="1900" strike="noStrike" spc="-1" dirty="0">
                <a:solidFill>
                  <a:srgbClr val="000000"/>
                </a:solidFill>
                <a:latin typeface="Times New Roman" panose="02020603050405020304" pitchFamily="18" charset="0"/>
                <a:cs typeface="Times New Roman" panose="02020603050405020304" pitchFamily="18" charset="0"/>
              </a:rPr>
              <a:t>It can integrate with GIS to optimize pathfinding, aiding in projects like land-use planning, flood modeling, and environmental conservation.</a:t>
            </a:r>
            <a:endParaRPr lang="en-IN"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58376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9744</TotalTime>
  <Words>1356</Words>
  <Application>Microsoft Office PowerPoint</Application>
  <PresentationFormat>Widescreen</PresentationFormat>
  <Paragraphs>109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Courier New</vt:lpstr>
      <vt:lpstr>Times New Roman</vt:lpstr>
      <vt:lpstr>Office Theme</vt:lpstr>
      <vt:lpstr>PowerPoint Presentation</vt:lpstr>
      <vt:lpstr>Pathfinder AI (Implementing path finding algorithms for route planning)</vt:lpstr>
      <vt:lpstr>PowerPoint Presentation</vt:lpstr>
      <vt:lpstr>PowerPoint Presentation</vt:lpstr>
      <vt:lpstr>PowerPoint Presentation</vt:lpstr>
      <vt:lpstr>PowerPoint Presentation</vt:lpstr>
      <vt:lpstr>PowerPoint Presentation</vt:lpstr>
      <vt:lpstr>SWOT Analysis </vt:lpstr>
      <vt:lpstr>Areas of Application</vt:lpstr>
      <vt:lpstr>Current Progress</vt:lpstr>
      <vt:lpstr>Current Progress</vt:lpstr>
      <vt:lpstr>Achieved Deliverables</vt:lpstr>
      <vt:lpstr>Planned Improvements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Strengthen the embankments</dc:title>
  <dc:creator>Apple 2</dc:creator>
  <cp:lastModifiedBy>keerti sharma</cp:lastModifiedBy>
  <cp:revision>675</cp:revision>
  <cp:lastPrinted>2017-08-16T11:40:20Z</cp:lastPrinted>
  <dcterms:created xsi:type="dcterms:W3CDTF">2017-08-14T08:34:40Z</dcterms:created>
  <dcterms:modified xsi:type="dcterms:W3CDTF">2024-12-06T00:19:38Z</dcterms:modified>
</cp:coreProperties>
</file>

<file path=docProps/thumbnail.jpeg>
</file>